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8" r:id="rId3"/>
    <p:sldId id="261" r:id="rId4"/>
    <p:sldId id="310" r:id="rId5"/>
    <p:sldId id="262" r:id="rId6"/>
    <p:sldId id="311" r:id="rId7"/>
    <p:sldId id="312" r:id="rId8"/>
    <p:sldId id="269" r:id="rId9"/>
    <p:sldId id="313" r:id="rId10"/>
    <p:sldId id="314" r:id="rId11"/>
    <p:sldId id="315" r:id="rId12"/>
    <p:sldId id="270" r:id="rId13"/>
    <p:sldId id="316" r:id="rId14"/>
    <p:sldId id="260" r:id="rId15"/>
    <p:sldId id="271" r:id="rId16"/>
    <p:sldId id="308" r:id="rId17"/>
    <p:sldId id="318" r:id="rId18"/>
    <p:sldId id="274" r:id="rId19"/>
    <p:sldId id="317" r:id="rId20"/>
    <p:sldId id="275" r:id="rId21"/>
    <p:sldId id="319" r:id="rId22"/>
    <p:sldId id="320" r:id="rId23"/>
    <p:sldId id="321" r:id="rId24"/>
    <p:sldId id="277" r:id="rId25"/>
    <p:sldId id="278" r:id="rId26"/>
    <p:sldId id="279" r:id="rId27"/>
    <p:sldId id="280" r:id="rId28"/>
    <p:sldId id="306" r:id="rId29"/>
    <p:sldId id="281" r:id="rId30"/>
    <p:sldId id="322" r:id="rId31"/>
    <p:sldId id="283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01" r:id="rId40"/>
    <p:sldId id="303" r:id="rId41"/>
    <p:sldId id="304" r:id="rId42"/>
    <p:sldId id="305" r:id="rId43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89661" autoAdjust="0"/>
  </p:normalViewPr>
  <p:slideViewPr>
    <p:cSldViewPr>
      <p:cViewPr varScale="1">
        <p:scale>
          <a:sx n="65" d="100"/>
          <a:sy n="65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D5CF6-6B2B-493F-B115-3A53FAAB113A}" type="datetimeFigureOut">
              <a:rPr lang="en-US" smtClean="0"/>
              <a:pPr/>
              <a:t>15-09-2015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1B09F-1AA8-4317-9142-761F2943B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079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0CC677-5907-4488-92E3-EADD43AB1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2590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Profession: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 occupation that requires extensive education or specialized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C677-5907-4488-92E3-EADD43AB17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52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9BCBC-1CC8-468F-9C02-6F5E0853C6AC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7667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Social, Economic, Psychological,</a:t>
            </a:r>
            <a:r>
              <a:rPr lang="en-US" baseline="0" dirty="0" smtClean="0"/>
              <a:t> Spiritual, and Medical State of being good.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357DA-254E-4B94-8B7C-9C73F19ED9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78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AB427-52E9-439C-8627-66451667128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social work knowledge base</a:t>
            </a:r>
          </a:p>
        </p:txBody>
      </p:sp>
    </p:spTree>
    <p:extLst>
      <p:ext uri="{BB962C8B-B14F-4D97-AF65-F5344CB8AC3E}">
        <p14:creationId xmlns="" xmlns:p14="http://schemas.microsoft.com/office/powerpoint/2010/main" val="125815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37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5CC2-7D3F-4EBB-ADB1-4DE16688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E5D6-C3C6-4812-9230-96E8DBEA9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76CF-A2F5-48FD-827C-C290D9DE4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EE3B-3389-4F97-9351-70AF71CFA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1498-E716-4D18-964E-D1B85924F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829D-A394-4BED-A7A0-29751B03C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293B-AFB0-4A58-8345-600C665F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5CB6-62C5-4E13-B1FC-A3DD8CF55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1B225-4488-4020-B4DF-C90BEB61D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F3E5-3E72-4447-9877-6A42B2C54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932BD-DD11-41EA-8C45-C30AA296E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2475EEF-0A9C-4055-BCCB-24F44198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838200"/>
            <a:ext cx="8229600" cy="54864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Let us talk  Social work</a:t>
            </a:r>
          </a:p>
          <a:p>
            <a:pPr algn="l" eaLnBrk="1" hangingPunct="1">
              <a:defRPr/>
            </a:pPr>
            <a:r>
              <a:rPr lang="en-US" dirty="0" smtClean="0"/>
              <a:t>Social work is a profession which emerged  during the second half of the 19th century and today is the profession charged with fulfilling the social welfare mandate of promoting well-being and quality of life. Thus social work encompasses activities directed toward improving human social conditions and alleviating human sufferings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/>
              <a:t>A society where there is no discrimination and prejudice?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A society where there is no mental health problems</a:t>
            </a:r>
            <a:r>
              <a:rPr lang="en-US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029200"/>
          </a:xfrm>
          <a:solidFill>
            <a:schemeClr val="bg2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A society where there is no crimes and criminals?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A society where there is no poverty</a:t>
            </a:r>
            <a:r>
              <a:rPr lang="en-US" sz="72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92762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Yes</a:t>
            </a:r>
            <a:br>
              <a:rPr lang="en-US" b="1" smtClean="0"/>
            </a:br>
            <a:r>
              <a:rPr lang="en-US" sz="4000" b="1" smtClean="0"/>
              <a:t>Human societies are not</a:t>
            </a:r>
            <a:r>
              <a:rPr lang="en-US" sz="6600" b="1" smtClean="0"/>
              <a:t> perfect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000" b="1" smtClean="0"/>
              <a:t>Social problems emerge which require solutions.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6000" b="1" smtClean="0"/>
              <a:t> Human needs must be satisfied to have a smooth running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048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8000" smtClean="0"/>
              <a:t>Now answer me these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/>
              <a:t>Are you offended when </a:t>
            </a:r>
            <a:r>
              <a:rPr lang="en-US" sz="6000" smtClean="0"/>
              <a:t>You see poor people picking their food from garbage dumps?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315200" cy="54864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When you see sick people go	untreated because health care is not affordable and efficient?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When you see children addicted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6600" dirty="0" smtClean="0"/>
              <a:t> to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0"/>
            <a:ext cx="9144000" cy="7620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u="sng" smtClean="0"/>
              <a:t>Why Social work and  </a:t>
            </a:r>
            <a:br>
              <a:rPr lang="en-US" b="1" u="sng" smtClean="0"/>
            </a:br>
            <a:r>
              <a:rPr lang="en-US" b="1" u="sng" smtClean="0"/>
              <a:t>Social welfare 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>Answer these questions please</a:t>
            </a:r>
            <a:r>
              <a:rPr lang="en-US" b="1" smtClean="0"/>
              <a:t> </a:t>
            </a:r>
            <a:br>
              <a:rPr lang="en-US" b="1" smtClean="0"/>
            </a:br>
            <a:r>
              <a:rPr lang="en-US" b="1" smtClean="0"/>
              <a:t> 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924800" cy="50292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They beg in streets</a:t>
            </a:r>
            <a:r>
              <a:rPr lang="en-US" sz="8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/>
              <a:t>Do not go to schools being poor</a:t>
            </a:r>
            <a:r>
              <a:rPr lang="en-US" sz="8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 smtClean="0"/>
              <a:t>Abused sexually and physically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 smtClean="0"/>
              <a:t>When You See Violence In The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6781800" cy="4906963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</a:t>
            </a:r>
            <a:r>
              <a:rPr lang="en-US" sz="4800" dirty="0" smtClean="0"/>
              <a:t>Do You Want To Be involved in shaping A society that strives to ensure  high quality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6600" dirty="0" smtClean="0"/>
              <a:t>    of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162800" cy="4525963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8000" dirty="0" smtClean="0"/>
              <a:t>if your answer is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8038"/>
            <a:ext cx="8229600" cy="5364162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Then welcome to the profession</a:t>
            </a:r>
            <a:r>
              <a:rPr lang="en-US" sz="4400" smtClean="0"/>
              <a:t> of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6000" smtClean="0"/>
              <a:t>       social</a:t>
            </a:r>
            <a:r>
              <a:rPr lang="en-US" sz="4400" smtClean="0"/>
              <a:t> </a:t>
            </a:r>
            <a:r>
              <a:rPr lang="en-US" sz="6000" smtClean="0"/>
              <a:t>work</a:t>
            </a:r>
            <a:r>
              <a:rPr lang="en-US" sz="4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smtClean="0"/>
              <a:t>                  and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smtClean="0"/>
              <a:t>          </a:t>
            </a:r>
            <a:r>
              <a:rPr lang="en-US" sz="7200" smtClean="0"/>
              <a:t>social welfare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677400" cy="6858000"/>
          </a:xfrm>
          <a:solidFill>
            <a:schemeClr val="bg2"/>
          </a:solidFill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Now tell me who are Social workers? </a:t>
            </a:r>
          </a:p>
          <a:p>
            <a:pPr lvl="1" eaLnBrk="1" hangingPunct="1">
              <a:buFontTx/>
              <a:buNone/>
              <a:defRPr/>
            </a:pPr>
            <a:endParaRPr lang="en-US" sz="3600" dirty="0" smtClean="0"/>
          </a:p>
          <a:p>
            <a:pPr lvl="1" eaLnBrk="1" hangingPunct="1">
              <a:defRPr/>
            </a:pPr>
            <a:r>
              <a:rPr lang="en-US" sz="3600" dirty="0" smtClean="0"/>
              <a:t>Professional helpers designated by society to aid people who </a:t>
            </a:r>
            <a:r>
              <a:rPr lang="en-US" sz="4800" dirty="0" smtClean="0"/>
              <a:t>are</a:t>
            </a:r>
            <a:r>
              <a:rPr lang="en-US" sz="2000" dirty="0" smtClean="0"/>
              <a:t> </a:t>
            </a:r>
          </a:p>
          <a:p>
            <a:pPr lvl="2" eaLnBrk="1" hangingPunct="1">
              <a:defRPr/>
            </a:pPr>
            <a:r>
              <a:rPr lang="en-US" sz="2800" dirty="0" smtClean="0"/>
              <a:t>distressed, </a:t>
            </a:r>
          </a:p>
          <a:p>
            <a:pPr lvl="2" eaLnBrk="1" hangingPunct="1">
              <a:defRPr/>
            </a:pPr>
            <a:r>
              <a:rPr lang="en-US" sz="2800" dirty="0" smtClean="0"/>
              <a:t>disadvantaged, </a:t>
            </a:r>
          </a:p>
          <a:p>
            <a:pPr lvl="2" eaLnBrk="1" hangingPunct="1">
              <a:defRPr/>
            </a:pPr>
            <a:r>
              <a:rPr lang="en-US" sz="2800" dirty="0" smtClean="0"/>
              <a:t>disabled</a:t>
            </a:r>
          </a:p>
          <a:p>
            <a:pPr lvl="2" eaLnBrk="1" hangingPunct="1">
              <a:defRPr/>
            </a:pPr>
            <a:r>
              <a:rPr lang="en-US" sz="2800" dirty="0" smtClean="0"/>
              <a:t>deviant, </a:t>
            </a:r>
          </a:p>
          <a:p>
            <a:pPr lvl="2" eaLnBrk="1" hangingPunct="1">
              <a:defRPr/>
            </a:pPr>
            <a:r>
              <a:rPr lang="en-US" sz="2800" dirty="0" smtClean="0"/>
              <a:t>defeated or </a:t>
            </a:r>
          </a:p>
          <a:p>
            <a:pPr lvl="2" eaLnBrk="1" hangingPunct="1">
              <a:defRPr/>
            </a:pPr>
            <a:r>
              <a:rPr lang="en-US" sz="2800" dirty="0" smtClean="0"/>
              <a:t>dependent.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They also help people lessen their chances of being </a:t>
            </a:r>
          </a:p>
          <a:p>
            <a:pPr lvl="1" eaLnBrk="1" hangingPunct="1">
              <a:defRPr/>
            </a:pPr>
            <a:r>
              <a:rPr lang="en-US" sz="2400" dirty="0" smtClean="0"/>
              <a:t>poor, </a:t>
            </a:r>
          </a:p>
          <a:p>
            <a:pPr lvl="1" eaLnBrk="1" hangingPunct="1">
              <a:defRPr/>
            </a:pPr>
            <a:r>
              <a:rPr lang="en-US" sz="2400" dirty="0" smtClean="0"/>
              <a:t>inept, </a:t>
            </a:r>
          </a:p>
          <a:p>
            <a:pPr lvl="1" eaLnBrk="1" hangingPunct="1">
              <a:defRPr/>
            </a:pPr>
            <a:r>
              <a:rPr lang="en-US" sz="2400" dirty="0" smtClean="0"/>
              <a:t>neglected, </a:t>
            </a:r>
          </a:p>
          <a:p>
            <a:pPr lvl="1" eaLnBrk="1" hangingPunct="1">
              <a:defRPr/>
            </a:pPr>
            <a:r>
              <a:rPr lang="en-US" sz="2400" dirty="0" smtClean="0"/>
              <a:t>abused, </a:t>
            </a:r>
          </a:p>
          <a:p>
            <a:pPr lvl="1" eaLnBrk="1" hangingPunct="1">
              <a:defRPr/>
            </a:pPr>
            <a:r>
              <a:rPr lang="en-US" sz="2400" dirty="0" smtClean="0"/>
              <a:t>divorced, </a:t>
            </a:r>
          </a:p>
          <a:p>
            <a:pPr lvl="1" eaLnBrk="1" hangingPunct="1">
              <a:defRPr/>
            </a:pPr>
            <a:r>
              <a:rPr lang="en-US" sz="2400" dirty="0" smtClean="0"/>
              <a:t>delinquent, </a:t>
            </a:r>
          </a:p>
          <a:p>
            <a:pPr lvl="1" eaLnBrk="1" hangingPunct="1">
              <a:defRPr/>
            </a:pPr>
            <a:r>
              <a:rPr lang="en-US" sz="2400" dirty="0" smtClean="0"/>
              <a:t>criminal, </a:t>
            </a:r>
          </a:p>
          <a:p>
            <a:pPr lvl="1" eaLnBrk="1" hangingPunct="1">
              <a:defRPr/>
            </a:pPr>
            <a:r>
              <a:rPr lang="en-US" sz="2400" dirty="0" smtClean="0"/>
              <a:t>alienated, or </a:t>
            </a:r>
          </a:p>
          <a:p>
            <a:pPr lvl="1" eaLnBrk="1" hangingPunct="1">
              <a:defRPr/>
            </a:pPr>
            <a:r>
              <a:rPr lang="en-US" sz="2400" dirty="0" smtClean="0"/>
              <a:t>mad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105400"/>
          </a:xfrm>
          <a:solidFill>
            <a:srgbClr val="008000"/>
          </a:solidFill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6000" smtClean="0"/>
              <a:t>What is social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Do you imagine any society without human sufferings?</a:t>
            </a:r>
            <a:br>
              <a:rPr lang="en-US" sz="4800" b="1" dirty="0" smtClean="0"/>
            </a:br>
            <a:endParaRPr 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Social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Work is a professional activity that aims to assist people in overcoming serious difficulties in their lives by offering care, protection and </a:t>
            </a:r>
            <a:r>
              <a:rPr lang="en-US" dirty="0" err="1" smtClean="0"/>
              <a:t>counselling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C. </a:t>
            </a:r>
            <a:r>
              <a:rPr lang="en-US" dirty="0" err="1" smtClean="0"/>
              <a:t>Hanry</a:t>
            </a:r>
            <a:r>
              <a:rPr lang="en-US" dirty="0" smtClean="0"/>
              <a:t> and Philpot. (1994). </a:t>
            </a:r>
            <a:r>
              <a:rPr lang="en-US" i="1" dirty="0" smtClean="0"/>
              <a:t>Practicing Social Work</a:t>
            </a:r>
            <a:r>
              <a:rPr lang="en-US" dirty="0" smtClean="0"/>
              <a:t>. London: Rutledge.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Social work is the professional activity of helping individuals, groups, and communities to enhance or restore their capacity for social functioning and to create societal conditions favourable to their goals.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(</a:t>
            </a:r>
            <a:r>
              <a:rPr lang="en-US" sz="4000" dirty="0" smtClean="0"/>
              <a:t> </a:t>
            </a:r>
            <a:r>
              <a:rPr lang="en-US" sz="2400" dirty="0" smtClean="0"/>
              <a:t>National Association of social workers USA).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Definition by </a:t>
            </a:r>
            <a:b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IFSW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effectLst/>
              </a:rPr>
              <a:t>and IFSSW.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Social Work profession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promote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social change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problems-solving in human relationships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&amp; the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empowerment and libration of people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to enhance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well-being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. </a:t>
            </a:r>
          </a:p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Utilizing theories of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human behaviour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and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social system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, social work intervenes (</a:t>
            </a:r>
            <a:r>
              <a:rPr lang="ur-PK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مداخلت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) at the point where people interact with their environment. </a:t>
            </a:r>
          </a:p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Principles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of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human rights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and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social justice 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are fundamental to social work. </a:t>
            </a:r>
          </a:p>
          <a:p>
            <a:pPr lvl="2"/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IFSW and IFSSW. (2000). International Journal of Social Work.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Vol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: 47-3. pp-407-424. </a:t>
            </a:r>
            <a:endParaRPr lang="en-US" sz="1800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3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838" y="365126"/>
            <a:ext cx="5094233" cy="7115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/>
              </a:rPr>
              <a:t>Social Work Profession 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919" y="1414964"/>
            <a:ext cx="1699460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Promote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30729" y="3286125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Social Change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61874" y="3323723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Problem-Solving in Human Relationships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71586" y="1852863"/>
            <a:ext cx="1463088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3048340" y="1836822"/>
            <a:ext cx="1529263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03670" y="5232482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Enhance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Well-being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038224" y="4099928"/>
            <a:ext cx="862021" cy="117015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3248841" y="4028674"/>
            <a:ext cx="628394" cy="1275062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" y="1545020"/>
            <a:ext cx="2397719" cy="3725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289"/>
          <a:stretch/>
        </p:blipFill>
        <p:spPr>
          <a:xfrm>
            <a:off x="6668401" y="1599698"/>
            <a:ext cx="2167351" cy="3448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557714">
            <a:off x="7642375" y="3846916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Problems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0262" y="5787297"/>
            <a:ext cx="1904881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Empowerment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573383" y="5643143"/>
            <a:ext cx="1904881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Liberation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3698" y="6264736"/>
            <a:ext cx="10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People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909122" y="6053804"/>
            <a:ext cx="2653718" cy="532438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1211749" y="6264737"/>
            <a:ext cx="2665486" cy="34388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endCxn id="12" idx="2"/>
          </p:cNvCxnSpPr>
          <p:nvPr/>
        </p:nvCxnSpPr>
        <p:spPr>
          <a:xfrm flipH="1" flipV="1">
            <a:off x="4453401" y="6053805"/>
            <a:ext cx="13216" cy="352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58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 animBg="1"/>
      <p:bldP spid="10" grpId="0" animBg="1"/>
      <p:bldP spid="12" grpId="0"/>
      <p:bldP spid="13" grpId="0" animBg="1"/>
      <p:bldP spid="14" grpId="0" animBg="1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Social, Economic, Psychological, Spiritual, and Medical State of being good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52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Utilizing Theories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07214" y="3381889"/>
            <a:ext cx="1699460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Psychology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07215" y="1898414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Human Behaviour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11201" y="2024538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Social System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1200" y="3381889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Sociology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074275" y="1103586"/>
            <a:ext cx="1497724" cy="920952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062" h="1639614">
                <a:moveTo>
                  <a:pt x="1797269" y="0"/>
                </a:moveTo>
                <a:cubicBezTo>
                  <a:pt x="1820917" y="501869"/>
                  <a:pt x="1844566" y="1003738"/>
                  <a:pt x="1545021" y="1277007"/>
                </a:cubicBezTo>
                <a:cubicBezTo>
                  <a:pt x="1245476" y="1550276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4572000" y="1103586"/>
            <a:ext cx="1559179" cy="920952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062" h="1639614">
                <a:moveTo>
                  <a:pt x="1797269" y="0"/>
                </a:moveTo>
                <a:cubicBezTo>
                  <a:pt x="1820917" y="501869"/>
                  <a:pt x="1844566" y="1003738"/>
                  <a:pt x="1545021" y="1277007"/>
                </a:cubicBezTo>
                <a:cubicBezTo>
                  <a:pt x="1245476" y="1550276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5" idx="2"/>
            <a:endCxn id="4" idx="0"/>
          </p:cNvCxnSpPr>
          <p:nvPr/>
        </p:nvCxnSpPr>
        <p:spPr>
          <a:xfrm flipH="1">
            <a:off x="2356944" y="2719737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60930" y="2719737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3722269" y="4288826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Intervention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295607" y="3703751"/>
            <a:ext cx="1365323" cy="820953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2364767" y="3598841"/>
            <a:ext cx="1357501" cy="925862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23676" y="5431253"/>
            <a:ext cx="6082276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Where people interact with their environment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72604" y="2816706"/>
            <a:ext cx="542666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i.e.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814462" y="2774557"/>
            <a:ext cx="542666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i.e.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great-marriages.net/wp-content/uploads/2012/10/clinical-health-psych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48" y="3344130"/>
            <a:ext cx="1770860" cy="2361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ss.pakgalaxy.com/wp-content/uploads/2012/10/Sociolog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68" y="3634879"/>
            <a:ext cx="1628594" cy="170097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324600" y="225623"/>
            <a:ext cx="2805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Theory</a:t>
            </a:r>
            <a:r>
              <a:rPr lang="en-US" sz="1400" dirty="0" smtClean="0">
                <a:solidFill>
                  <a:schemeClr val="bg1"/>
                </a:solidFill>
              </a:rPr>
              <a:t> is an Explanation of Facts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065783" y="551793"/>
            <a:ext cx="567559" cy="204952"/>
          </a:xfrm>
          <a:custGeom>
            <a:avLst/>
            <a:gdLst>
              <a:gd name="connsiteX0" fmla="*/ 0 w 756745"/>
              <a:gd name="connsiteY0" fmla="*/ 204952 h 204952"/>
              <a:gd name="connsiteX1" fmla="*/ 520262 w 756745"/>
              <a:gd name="connsiteY1" fmla="*/ 94593 h 204952"/>
              <a:gd name="connsiteX2" fmla="*/ 520262 w 756745"/>
              <a:gd name="connsiteY2" fmla="*/ 94593 h 204952"/>
              <a:gd name="connsiteX3" fmla="*/ 756745 w 756745"/>
              <a:gd name="connsiteY3" fmla="*/ 0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745" h="204952">
                <a:moveTo>
                  <a:pt x="0" y="204952"/>
                </a:moveTo>
                <a:lnTo>
                  <a:pt x="520262" y="94593"/>
                </a:lnTo>
                <a:lnTo>
                  <a:pt x="520262" y="94593"/>
                </a:lnTo>
                <a:lnTo>
                  <a:pt x="756745" y="0"/>
                </a:ln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0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8" grpId="0"/>
      <p:bldP spid="14" grpId="0" animBg="1"/>
      <p:bldP spid="15" grpId="0" animBg="1"/>
      <p:bldP spid="19" grpId="0"/>
      <p:bldP spid="20" grpId="0" animBg="1"/>
      <p:bldP spid="21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Interaction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1" y="2028406"/>
            <a:ext cx="1699460" cy="8213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49088" y="2028406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5445" y="2028406"/>
            <a:ext cx="542666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+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5882" y="2028406"/>
            <a:ext cx="542666" cy="44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=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67611" y="2028406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Interaction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1" y="3187446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Between, Among, Mutual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58691" y="3395119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Activity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374290" y="2475187"/>
            <a:ext cx="1" cy="66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flipH="1">
            <a:off x="2394999" y="2515333"/>
            <a:ext cx="2173987" cy="1209059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12424" y="3770681"/>
            <a:ext cx="1986455" cy="1397129"/>
          </a:xfrm>
          <a:custGeom>
            <a:avLst/>
            <a:gdLst>
              <a:gd name="connsiteX0" fmla="*/ 1797269 w 1810062"/>
              <a:gd name="connsiteY0" fmla="*/ 0 h 1639614"/>
              <a:gd name="connsiteX1" fmla="*/ 1545021 w 1810062"/>
              <a:gd name="connsiteY1" fmla="*/ 1277007 h 1639614"/>
              <a:gd name="connsiteX2" fmla="*/ 0 w 1810062"/>
              <a:gd name="connsiteY2" fmla="*/ 1639614 h 1639614"/>
              <a:gd name="connsiteX0" fmla="*/ 1797269 w 6018310"/>
              <a:gd name="connsiteY0" fmla="*/ 0 h 1691940"/>
              <a:gd name="connsiteX1" fmla="*/ 6003942 w 6018310"/>
              <a:gd name="connsiteY1" fmla="*/ 1557688 h 1691940"/>
              <a:gd name="connsiteX2" fmla="*/ 0 w 6018310"/>
              <a:gd name="connsiteY2" fmla="*/ 1639614 h 16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8310" h="1691940">
                <a:moveTo>
                  <a:pt x="1797269" y="0"/>
                </a:moveTo>
                <a:cubicBezTo>
                  <a:pt x="1820917" y="501869"/>
                  <a:pt x="6303487" y="1284419"/>
                  <a:pt x="6003942" y="1557688"/>
                </a:cubicBezTo>
                <a:cubicBezTo>
                  <a:pt x="5704397" y="1830957"/>
                  <a:pt x="622738" y="1594945"/>
                  <a:pt x="0" y="163961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99357" y="4929720"/>
            <a:ext cx="4248651" cy="82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Activity between two people or objects (or any of two things)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959770" y="3724392"/>
            <a:ext cx="530072" cy="1205329"/>
          </a:xfrm>
          <a:custGeom>
            <a:avLst/>
            <a:gdLst>
              <a:gd name="connsiteX0" fmla="*/ 898634 w 899896"/>
              <a:gd name="connsiteY0" fmla="*/ 0 h 1277006"/>
              <a:gd name="connsiteX1" fmla="*/ 756744 w 899896"/>
              <a:gd name="connsiteY1" fmla="*/ 930165 h 1277006"/>
              <a:gd name="connsiteX2" fmla="*/ 0 w 899896"/>
              <a:gd name="connsiteY2" fmla="*/ 1277006 h 127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896" h="1277006">
                <a:moveTo>
                  <a:pt x="898634" y="0"/>
                </a:moveTo>
                <a:cubicBezTo>
                  <a:pt x="902575" y="358665"/>
                  <a:pt x="906516" y="717331"/>
                  <a:pt x="756744" y="930165"/>
                </a:cubicBezTo>
                <a:cubicBezTo>
                  <a:pt x="606972" y="1142999"/>
                  <a:pt x="303486" y="1210002"/>
                  <a:pt x="0" y="127700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4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44" y="2393966"/>
            <a:ext cx="2143125" cy="2333625"/>
          </a:xfrm>
          <a:prstGeom prst="rect">
            <a:avLst/>
          </a:prstGeom>
        </p:spPr>
      </p:pic>
      <p:pic>
        <p:nvPicPr>
          <p:cNvPr id="5" name="Picture 2" descr="http://workforce2.org/wp-content/uploads/2009/09/Job-interview-ques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456873"/>
            <a:ext cx="2203664" cy="1795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95" y="456872"/>
            <a:ext cx="2024244" cy="1795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2" y="456874"/>
            <a:ext cx="2000788" cy="1795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2" y="4729657"/>
            <a:ext cx="1914031" cy="1914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66" y="4727591"/>
            <a:ext cx="2132286" cy="1916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29" y="4705279"/>
            <a:ext cx="2180710" cy="1938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44" y="4727591"/>
            <a:ext cx="1749972" cy="1916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44" y="439158"/>
            <a:ext cx="1813292" cy="1813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44" y="2615034"/>
            <a:ext cx="1749972" cy="1749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19" r="9333" b="27712"/>
          <a:stretch/>
        </p:blipFill>
        <p:spPr>
          <a:xfrm>
            <a:off x="284712" y="2615035"/>
            <a:ext cx="2517609" cy="17187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970" y="0"/>
            <a:ext cx="295465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Examples of INTERACTION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93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04224" y="999458"/>
            <a:ext cx="1699460" cy="82132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Fundamental Principles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7080" y="3286125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Human Rights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38225" y="3323723"/>
            <a:ext cx="1699460" cy="821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Social Justice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47937" y="1852863"/>
            <a:ext cx="1463088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3024691" y="1836822"/>
            <a:ext cx="1529263" cy="1515979"/>
          </a:xfrm>
          <a:custGeom>
            <a:avLst/>
            <a:gdLst>
              <a:gd name="connsiteX0" fmla="*/ 0 w 1756610"/>
              <a:gd name="connsiteY0" fmla="*/ 0 h 1515979"/>
              <a:gd name="connsiteX1" fmla="*/ 1756610 w 1756610"/>
              <a:gd name="connsiteY1" fmla="*/ 1515979 h 1515979"/>
              <a:gd name="connsiteX0" fmla="*/ 0 w 1756610"/>
              <a:gd name="connsiteY0" fmla="*/ 0 h 1515979"/>
              <a:gd name="connsiteX1" fmla="*/ 1612231 w 1756610"/>
              <a:gd name="connsiteY1" fmla="*/ 770021 h 1515979"/>
              <a:gd name="connsiteX2" fmla="*/ 1756610 w 1756610"/>
              <a:gd name="connsiteY2" fmla="*/ 1515979 h 1515979"/>
              <a:gd name="connsiteX0" fmla="*/ 0 w 1950784"/>
              <a:gd name="connsiteY0" fmla="*/ 0 h 1515979"/>
              <a:gd name="connsiteX1" fmla="*/ 1612231 w 1950784"/>
              <a:gd name="connsiteY1" fmla="*/ 77002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  <a:gd name="connsiteX0" fmla="*/ 0 w 1950784"/>
              <a:gd name="connsiteY0" fmla="*/ 0 h 1515979"/>
              <a:gd name="connsiteX1" fmla="*/ 1684421 w 1950784"/>
              <a:gd name="connsiteY1" fmla="*/ 697831 h 1515979"/>
              <a:gd name="connsiteX2" fmla="*/ 1949116 w 1950784"/>
              <a:gd name="connsiteY2" fmla="*/ 1130968 h 1515979"/>
              <a:gd name="connsiteX3" fmla="*/ 1756610 w 1950784"/>
              <a:gd name="connsiteY3" fmla="*/ 1515979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84" h="1515979">
                <a:moveTo>
                  <a:pt x="0" y="0"/>
                </a:moveTo>
                <a:cubicBezTo>
                  <a:pt x="188495" y="164432"/>
                  <a:pt x="1448803" y="492292"/>
                  <a:pt x="1684421" y="697831"/>
                </a:cubicBezTo>
                <a:cubicBezTo>
                  <a:pt x="1949116" y="898357"/>
                  <a:pt x="1925053" y="1006642"/>
                  <a:pt x="1949116" y="1130968"/>
                </a:cubicBezTo>
                <a:cubicBezTo>
                  <a:pt x="1973179" y="1255294"/>
                  <a:pt x="1728536" y="1463842"/>
                  <a:pt x="1756610" y="1515979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55" r="4324"/>
          <a:stretch/>
        </p:blipFill>
        <p:spPr>
          <a:xfrm>
            <a:off x="6721809" y="4461641"/>
            <a:ext cx="2226003" cy="2082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69" y="2161817"/>
            <a:ext cx="2210943" cy="1945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16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CC99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Social work defined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Very simply we can say</a:t>
            </a:r>
          </a:p>
          <a:p>
            <a:pPr eaLnBrk="1" hangingPunct="1">
              <a:defRPr/>
            </a:pPr>
            <a:r>
              <a:rPr lang="en-US" sz="4000" dirty="0" smtClean="0"/>
              <a:t>Social work is a helping profession to help people overcome their problems.</a:t>
            </a:r>
          </a:p>
          <a:p>
            <a:pPr eaLnBrk="1" hangingPunct="1">
              <a:defRPr/>
            </a:pPr>
            <a:r>
              <a:rPr lang="en-US" sz="4000" dirty="0" smtClean="0"/>
              <a:t>Social Work is helping people to help themselves. </a:t>
            </a:r>
          </a:p>
          <a:p>
            <a:pPr eaLnBrk="1" hangingPunct="1">
              <a:buNone/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Do you think any society where all members are young and there is no old age problems?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Knowledge-base of social work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From the definition of IASSW it is clear that SW has borrowed its knowledge base from a  variety of subjects like Psychology, sociology, psychiatry, biology, economics, political science etc .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Thus there is a relationship between SW and these subject as below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</a:t>
            </a:r>
          </a:p>
        </p:txBody>
      </p:sp>
      <p:sp>
        <p:nvSpPr>
          <p:cNvPr id="37891" name="Oval 6"/>
          <p:cNvSpPr>
            <a:spLocks noChangeArrowheads="1"/>
          </p:cNvSpPr>
          <p:nvPr/>
        </p:nvSpPr>
        <p:spPr bwMode="auto">
          <a:xfrm>
            <a:off x="3759200" y="0"/>
            <a:ext cx="1574800" cy="685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latin typeface="Arial" charset="0"/>
              </a:rPr>
              <a:t>Social</a:t>
            </a:r>
          </a:p>
          <a:p>
            <a:pPr algn="ctr"/>
            <a:r>
              <a:rPr lang="en-US">
                <a:latin typeface="Arial" charset="0"/>
              </a:rPr>
              <a:t>Work</a:t>
            </a:r>
          </a:p>
          <a:p>
            <a:pPr algn="ctr"/>
            <a:r>
              <a:rPr lang="en-US">
                <a:latin typeface="Arial" charset="0"/>
              </a:rPr>
              <a:t>profession</a:t>
            </a:r>
          </a:p>
        </p:txBody>
      </p:sp>
      <p:sp>
        <p:nvSpPr>
          <p:cNvPr id="37892" name="Line 15"/>
          <p:cNvSpPr>
            <a:spLocks noChangeShapeType="1"/>
          </p:cNvSpPr>
          <p:nvPr/>
        </p:nvSpPr>
        <p:spPr bwMode="auto">
          <a:xfrm>
            <a:off x="2438400" y="2686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Line 27"/>
          <p:cNvSpPr>
            <a:spLocks noChangeShapeType="1"/>
          </p:cNvSpPr>
          <p:nvPr/>
        </p:nvSpPr>
        <p:spPr bwMode="auto">
          <a:xfrm>
            <a:off x="2540000" y="2857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33"/>
          <p:cNvSpPr>
            <a:spLocks noChangeArrowheads="1"/>
          </p:cNvSpPr>
          <p:nvPr/>
        </p:nvSpPr>
        <p:spPr bwMode="auto">
          <a:xfrm>
            <a:off x="838200" y="1143000"/>
            <a:ext cx="2540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latin typeface="Arial" charset="0"/>
              </a:rPr>
              <a:t>Sociology:-</a:t>
            </a:r>
            <a:r>
              <a:rPr lang="en-US" sz="1000">
                <a:latin typeface="Arial" charset="0"/>
              </a:rPr>
              <a:t>The organized</a:t>
            </a:r>
          </a:p>
          <a:p>
            <a:r>
              <a:rPr lang="en-US" sz="1000">
                <a:latin typeface="Arial" charset="0"/>
              </a:rPr>
              <a:t>study of how groups develops</a:t>
            </a:r>
          </a:p>
          <a:p>
            <a:r>
              <a:rPr lang="en-US" sz="1000">
                <a:latin typeface="Arial" charset="0"/>
              </a:rPr>
              <a:t> interact, behave and </a:t>
            </a:r>
          </a:p>
          <a:p>
            <a:r>
              <a:rPr lang="en-US" sz="1000">
                <a:latin typeface="Arial" charset="0"/>
              </a:rPr>
              <a:t>Function within the society</a:t>
            </a:r>
          </a:p>
        </p:txBody>
      </p:sp>
      <p:sp>
        <p:nvSpPr>
          <p:cNvPr id="37895" name="Rectangle 34"/>
          <p:cNvSpPr>
            <a:spLocks noChangeArrowheads="1"/>
          </p:cNvSpPr>
          <p:nvPr/>
        </p:nvSpPr>
        <p:spPr bwMode="auto">
          <a:xfrm>
            <a:off x="685800" y="6019800"/>
            <a:ext cx="2895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>
              <a:latin typeface="Times New Roman" pitchFamily="18" charset="0"/>
            </a:endParaRPr>
          </a:p>
          <a:p>
            <a:r>
              <a:rPr lang="en-US" sz="1000">
                <a:latin typeface="Times New Roman" pitchFamily="18" charset="0"/>
              </a:rPr>
              <a:t>Social work;-The practical application of knowledge, </a:t>
            </a:r>
          </a:p>
          <a:p>
            <a:r>
              <a:rPr lang="en-US" sz="1000">
                <a:latin typeface="Times New Roman" pitchFamily="18" charset="0"/>
              </a:rPr>
              <a:t>skills and values to enhance the well –Being of inds., </a:t>
            </a:r>
          </a:p>
          <a:p>
            <a:r>
              <a:rPr lang="en-US" sz="1000">
                <a:latin typeface="Times New Roman" pitchFamily="18" charset="0"/>
              </a:rPr>
              <a:t>gps, orgns. and communities</a:t>
            </a:r>
          </a:p>
        </p:txBody>
      </p:sp>
      <p:sp>
        <p:nvSpPr>
          <p:cNvPr id="37896" name="Rectangle 35"/>
          <p:cNvSpPr>
            <a:spLocks noChangeArrowheads="1"/>
          </p:cNvSpPr>
          <p:nvPr/>
        </p:nvSpPr>
        <p:spPr bwMode="auto">
          <a:xfrm>
            <a:off x="762000" y="304800"/>
            <a:ext cx="2895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>
                <a:latin typeface="Arial" charset="0"/>
              </a:rPr>
              <a:t>Psychology:- </a:t>
            </a:r>
          </a:p>
          <a:p>
            <a:r>
              <a:rPr lang="en-US" sz="1200">
                <a:latin typeface="Arial" charset="0"/>
              </a:rPr>
              <a:t>The scientific study of Mind and</a:t>
            </a:r>
          </a:p>
          <a:p>
            <a:r>
              <a:rPr lang="en-US" sz="1200">
                <a:latin typeface="Arial" charset="0"/>
              </a:rPr>
              <a:t> behaviour</a:t>
            </a:r>
          </a:p>
        </p:txBody>
      </p:sp>
      <p:sp>
        <p:nvSpPr>
          <p:cNvPr id="37897" name="Rectangle 36"/>
          <p:cNvSpPr>
            <a:spLocks noChangeArrowheads="1"/>
          </p:cNvSpPr>
          <p:nvPr/>
        </p:nvSpPr>
        <p:spPr bwMode="auto">
          <a:xfrm>
            <a:off x="609600" y="1981200"/>
            <a:ext cx="264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>
                <a:latin typeface="Arial" charset="0"/>
              </a:rPr>
              <a:t>Pol.  Science: The study of pol. </a:t>
            </a:r>
          </a:p>
          <a:p>
            <a:r>
              <a:rPr lang="en-US" sz="1000">
                <a:latin typeface="Arial" charset="0"/>
              </a:rPr>
              <a:t>&amp; govt. structures&amp; Functioning</a:t>
            </a:r>
          </a:p>
        </p:txBody>
      </p:sp>
      <p:sp>
        <p:nvSpPr>
          <p:cNvPr id="37898" name="Rectangle 37"/>
          <p:cNvSpPr>
            <a:spLocks noChangeArrowheads="1"/>
          </p:cNvSpPr>
          <p:nvPr/>
        </p:nvSpPr>
        <p:spPr bwMode="auto">
          <a:xfrm>
            <a:off x="685800" y="4191000"/>
            <a:ext cx="2540000" cy="781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>
                <a:latin typeface="Times New Roman" pitchFamily="18" charset="0"/>
              </a:rPr>
              <a:t>Psychiatry;-the diagnosis &amp; </a:t>
            </a:r>
          </a:p>
          <a:p>
            <a:r>
              <a:rPr lang="en-US" sz="1000">
                <a:latin typeface="Times New Roman" pitchFamily="18" charset="0"/>
              </a:rPr>
              <a:t>treatment of mental, emotional</a:t>
            </a:r>
          </a:p>
          <a:p>
            <a:r>
              <a:rPr lang="en-US" sz="1000">
                <a:latin typeface="Times New Roman" pitchFamily="18" charset="0"/>
              </a:rPr>
              <a:t>&amp; behavioral disorders</a:t>
            </a:r>
          </a:p>
        </p:txBody>
      </p:sp>
      <p:sp>
        <p:nvSpPr>
          <p:cNvPr id="37899" name="Rectangle 38"/>
          <p:cNvSpPr>
            <a:spLocks noChangeArrowheads="1"/>
          </p:cNvSpPr>
          <p:nvPr/>
        </p:nvSpPr>
        <p:spPr bwMode="auto">
          <a:xfrm>
            <a:off x="609600" y="342900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>
                <a:latin typeface="Times New Roman" pitchFamily="18" charset="0"/>
              </a:rPr>
              <a:t>Biology;-The study of living </a:t>
            </a:r>
          </a:p>
          <a:p>
            <a:r>
              <a:rPr lang="en-US" sz="1000">
                <a:latin typeface="Times New Roman" pitchFamily="18" charset="0"/>
              </a:rPr>
              <a:t>organisms and their physical</a:t>
            </a:r>
          </a:p>
          <a:p>
            <a:r>
              <a:rPr lang="en-US" sz="1000">
                <a:latin typeface="Times New Roman" pitchFamily="18" charset="0"/>
              </a:rPr>
              <a:t>Functions.</a:t>
            </a:r>
          </a:p>
        </p:txBody>
      </p:sp>
      <p:sp>
        <p:nvSpPr>
          <p:cNvPr id="37900" name="Rectangle 40"/>
          <p:cNvSpPr>
            <a:spLocks noChangeArrowheads="1"/>
          </p:cNvSpPr>
          <p:nvPr/>
        </p:nvSpPr>
        <p:spPr bwMode="auto">
          <a:xfrm>
            <a:off x="609600" y="2667000"/>
            <a:ext cx="2540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>
                <a:latin typeface="Arial" charset="0"/>
              </a:rPr>
              <a:t>Economics ’;The study of the </a:t>
            </a:r>
          </a:p>
          <a:p>
            <a:r>
              <a:rPr lang="en-US" sz="1000">
                <a:latin typeface="Arial" charset="0"/>
              </a:rPr>
              <a:t>Production, distribution &amp;con-</a:t>
            </a:r>
          </a:p>
          <a:p>
            <a:r>
              <a:rPr lang="en-US" sz="1000">
                <a:latin typeface="Arial" charset="0"/>
              </a:rPr>
              <a:t>sumption of goods &amp; services</a:t>
            </a:r>
          </a:p>
        </p:txBody>
      </p:sp>
      <p:sp>
        <p:nvSpPr>
          <p:cNvPr id="37901" name="Rectangle 45"/>
          <p:cNvSpPr>
            <a:spLocks noChangeArrowheads="1"/>
          </p:cNvSpPr>
          <p:nvPr/>
        </p:nvSpPr>
        <p:spPr bwMode="auto">
          <a:xfrm>
            <a:off x="609600" y="5181600"/>
            <a:ext cx="2743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>
                <a:latin typeface="Times New Roman" pitchFamily="18" charset="0"/>
              </a:rPr>
              <a:t>Anthropology;-the study of </a:t>
            </a:r>
          </a:p>
          <a:p>
            <a:r>
              <a:rPr lang="en-US" sz="1000">
                <a:latin typeface="Times New Roman" pitchFamily="18" charset="0"/>
              </a:rPr>
              <a:t>human culture specially </a:t>
            </a:r>
          </a:p>
          <a:p>
            <a:r>
              <a:rPr lang="en-US" sz="1000">
                <a:latin typeface="Times New Roman" pitchFamily="18" charset="0"/>
              </a:rPr>
              <a:t>Its history, social structure, language</a:t>
            </a:r>
          </a:p>
          <a:p>
            <a:r>
              <a:rPr lang="en-US" sz="1000">
                <a:latin typeface="Times New Roman" pitchFamily="18" charset="0"/>
              </a:rPr>
              <a:t>And technology</a:t>
            </a:r>
          </a:p>
        </p:txBody>
      </p:sp>
      <p:sp>
        <p:nvSpPr>
          <p:cNvPr id="37902" name="AutoShape 50"/>
          <p:cNvSpPr>
            <a:spLocks noChangeArrowheads="1"/>
          </p:cNvSpPr>
          <p:nvPr/>
        </p:nvSpPr>
        <p:spPr bwMode="auto">
          <a:xfrm>
            <a:off x="3733800" y="381000"/>
            <a:ext cx="508000" cy="365125"/>
          </a:xfrm>
          <a:prstGeom prst="rightArrow">
            <a:avLst>
              <a:gd name="adj1" fmla="val 50000"/>
              <a:gd name="adj2" fmla="val 34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AutoShape 51"/>
          <p:cNvSpPr>
            <a:spLocks noChangeArrowheads="1"/>
          </p:cNvSpPr>
          <p:nvPr/>
        </p:nvSpPr>
        <p:spPr bwMode="auto">
          <a:xfrm>
            <a:off x="3352800" y="1219200"/>
            <a:ext cx="609600" cy="365125"/>
          </a:xfrm>
          <a:prstGeom prst="rightArrow">
            <a:avLst>
              <a:gd name="adj1" fmla="val 50000"/>
              <a:gd name="adj2" fmla="val 417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AutoShape 52"/>
          <p:cNvSpPr>
            <a:spLocks noChangeArrowheads="1"/>
          </p:cNvSpPr>
          <p:nvPr/>
        </p:nvSpPr>
        <p:spPr bwMode="auto">
          <a:xfrm>
            <a:off x="3276600" y="1981200"/>
            <a:ext cx="711200" cy="365125"/>
          </a:xfrm>
          <a:prstGeom prst="rightArrow">
            <a:avLst>
              <a:gd name="adj1" fmla="val 50000"/>
              <a:gd name="adj2" fmla="val 48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53"/>
          <p:cNvSpPr>
            <a:spLocks noChangeArrowheads="1"/>
          </p:cNvSpPr>
          <p:nvPr/>
        </p:nvSpPr>
        <p:spPr bwMode="auto">
          <a:xfrm>
            <a:off x="3149600" y="2857500"/>
            <a:ext cx="711200" cy="365125"/>
          </a:xfrm>
          <a:prstGeom prst="rightArrow">
            <a:avLst>
              <a:gd name="adj1" fmla="val 50000"/>
              <a:gd name="adj2" fmla="val 48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AutoShape 54"/>
          <p:cNvSpPr>
            <a:spLocks noChangeArrowheads="1"/>
          </p:cNvSpPr>
          <p:nvPr/>
        </p:nvSpPr>
        <p:spPr bwMode="auto">
          <a:xfrm>
            <a:off x="3124200" y="3429000"/>
            <a:ext cx="711200" cy="365125"/>
          </a:xfrm>
          <a:prstGeom prst="rightArrow">
            <a:avLst>
              <a:gd name="adj1" fmla="val 50000"/>
              <a:gd name="adj2" fmla="val 48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AutoShape 55"/>
          <p:cNvSpPr>
            <a:spLocks noChangeArrowheads="1"/>
          </p:cNvSpPr>
          <p:nvPr/>
        </p:nvSpPr>
        <p:spPr bwMode="auto">
          <a:xfrm>
            <a:off x="3276600" y="4343400"/>
            <a:ext cx="711200" cy="365125"/>
          </a:xfrm>
          <a:prstGeom prst="rightArrow">
            <a:avLst>
              <a:gd name="adj1" fmla="val 50000"/>
              <a:gd name="adj2" fmla="val 48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AutoShape 56"/>
          <p:cNvSpPr>
            <a:spLocks noChangeArrowheads="1"/>
          </p:cNvSpPr>
          <p:nvPr/>
        </p:nvSpPr>
        <p:spPr bwMode="auto">
          <a:xfrm>
            <a:off x="3429000" y="5334000"/>
            <a:ext cx="508000" cy="365125"/>
          </a:xfrm>
          <a:prstGeom prst="rightArrow">
            <a:avLst>
              <a:gd name="adj1" fmla="val 50000"/>
              <a:gd name="adj2" fmla="val 34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AutoShape 57"/>
          <p:cNvSpPr>
            <a:spLocks noChangeArrowheads="1"/>
          </p:cNvSpPr>
          <p:nvPr/>
        </p:nvSpPr>
        <p:spPr bwMode="auto">
          <a:xfrm>
            <a:off x="3733800" y="6248400"/>
            <a:ext cx="584200" cy="36512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Oval 58"/>
          <p:cNvSpPr>
            <a:spLocks noChangeArrowheads="1"/>
          </p:cNvSpPr>
          <p:nvPr/>
        </p:nvSpPr>
        <p:spPr bwMode="auto">
          <a:xfrm>
            <a:off x="6197600" y="1143000"/>
            <a:ext cx="1625600" cy="514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Arial" charset="0"/>
              </a:rPr>
              <a:t>Micro practice</a:t>
            </a:r>
          </a:p>
          <a:p>
            <a:pPr algn="ctr"/>
            <a:r>
              <a:rPr lang="en-US" sz="1200">
                <a:latin typeface="Arial" charset="0"/>
              </a:rPr>
              <a:t>(Individuals)</a:t>
            </a:r>
          </a:p>
        </p:txBody>
      </p:sp>
      <p:sp>
        <p:nvSpPr>
          <p:cNvPr id="37911" name="Oval 61"/>
          <p:cNvSpPr>
            <a:spLocks noChangeArrowheads="1"/>
          </p:cNvSpPr>
          <p:nvPr/>
        </p:nvSpPr>
        <p:spPr bwMode="auto">
          <a:xfrm>
            <a:off x="6197600" y="2057400"/>
            <a:ext cx="17272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Arial" charset="0"/>
              </a:rPr>
              <a:t>Micro/mezzo</a:t>
            </a:r>
          </a:p>
          <a:p>
            <a:pPr algn="ctr"/>
            <a:r>
              <a:rPr lang="en-US" sz="1200">
                <a:latin typeface="Arial" charset="0"/>
              </a:rPr>
              <a:t>Practice</a:t>
            </a:r>
          </a:p>
          <a:p>
            <a:pPr algn="ctr"/>
            <a:r>
              <a:rPr lang="en-US" sz="1200">
                <a:latin typeface="Arial" charset="0"/>
              </a:rPr>
              <a:t>(Families)</a:t>
            </a:r>
          </a:p>
        </p:txBody>
      </p:sp>
      <p:sp>
        <p:nvSpPr>
          <p:cNvPr id="37912" name="Oval 62"/>
          <p:cNvSpPr>
            <a:spLocks noChangeArrowheads="1"/>
          </p:cNvSpPr>
          <p:nvPr/>
        </p:nvSpPr>
        <p:spPr bwMode="auto">
          <a:xfrm>
            <a:off x="6096000" y="2971800"/>
            <a:ext cx="2133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Arial" charset="0"/>
              </a:rPr>
              <a:t>Mezzo Practice</a:t>
            </a:r>
          </a:p>
          <a:p>
            <a:pPr algn="ctr"/>
            <a:r>
              <a:rPr lang="en-US" sz="1200">
                <a:latin typeface="Arial" charset="0"/>
              </a:rPr>
              <a:t>(Groups)</a:t>
            </a:r>
          </a:p>
        </p:txBody>
      </p:sp>
      <p:sp>
        <p:nvSpPr>
          <p:cNvPr id="37913" name="Oval 63"/>
          <p:cNvSpPr>
            <a:spLocks noChangeArrowheads="1"/>
          </p:cNvSpPr>
          <p:nvPr/>
        </p:nvSpPr>
        <p:spPr bwMode="auto">
          <a:xfrm>
            <a:off x="5486400" y="3943350"/>
            <a:ext cx="3251200" cy="62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Arial" charset="0"/>
              </a:rPr>
              <a:t>Macro practice</a:t>
            </a:r>
          </a:p>
          <a:p>
            <a:pPr algn="ctr"/>
            <a:r>
              <a:rPr lang="en-US" sz="1200">
                <a:latin typeface="Arial" charset="0"/>
              </a:rPr>
              <a:t>Organizations and Communities</a:t>
            </a:r>
          </a:p>
        </p:txBody>
      </p:sp>
      <p:sp>
        <p:nvSpPr>
          <p:cNvPr id="37914" name="Line 65"/>
          <p:cNvSpPr>
            <a:spLocks noChangeShapeType="1"/>
          </p:cNvSpPr>
          <p:nvPr/>
        </p:nvSpPr>
        <p:spPr bwMode="auto">
          <a:xfrm>
            <a:off x="4876800" y="3124200"/>
            <a:ext cx="142240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Line 69"/>
          <p:cNvSpPr>
            <a:spLocks noChangeShapeType="1"/>
          </p:cNvSpPr>
          <p:nvPr/>
        </p:nvSpPr>
        <p:spPr bwMode="auto">
          <a:xfrm flipV="1">
            <a:off x="5029200" y="25146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6" name="Line 71"/>
          <p:cNvSpPr>
            <a:spLocks noChangeShapeType="1"/>
          </p:cNvSpPr>
          <p:nvPr/>
        </p:nvSpPr>
        <p:spPr bwMode="auto">
          <a:xfrm flipV="1">
            <a:off x="5029200" y="1600200"/>
            <a:ext cx="1447800" cy="150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Line 72"/>
          <p:cNvSpPr>
            <a:spLocks noChangeShapeType="1"/>
          </p:cNvSpPr>
          <p:nvPr/>
        </p:nvSpPr>
        <p:spPr bwMode="auto">
          <a:xfrm>
            <a:off x="4953000" y="31242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4000" smtClean="0"/>
              <a:t>Education for the profession requires foundational understanding of human needs, social problems, social welfare responses, consumers of social services, and professional intervention.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7338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 smtClean="0"/>
              <a:t>All members are healthy and wealthy?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/>
              <a:t>All members have their needs 	satisfied?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000" b="1" dirty="0" smtClean="0"/>
              <a:t>All members have equal access to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76200"/>
            <a:ext cx="8686800" cy="6934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A society where there is no drugs/ substance abuse?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A society where every one achieve his/her dream of career and education?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1457</TotalTime>
  <Words>896</Words>
  <Application>Microsoft Office PowerPoint</Application>
  <PresentationFormat>Letter Paper (8.5x11 in)</PresentationFormat>
  <Paragraphs>156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Slit</vt:lpstr>
      <vt:lpstr>Slide 1</vt:lpstr>
      <vt:lpstr> Why Social work and   Social welfare    Answer these questions please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 society where there is no crimes and criminals?</vt:lpstr>
      <vt:lpstr>Slide 13</vt:lpstr>
      <vt:lpstr>Yes Human societies are not perfect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Definition of Social Work</vt:lpstr>
      <vt:lpstr>Slide 31</vt:lpstr>
      <vt:lpstr>Definition by  IFSW and IFSSW.</vt:lpstr>
      <vt:lpstr>Social Work Profession </vt:lpstr>
      <vt:lpstr>Slide 34</vt:lpstr>
      <vt:lpstr>Utilizing Theories </vt:lpstr>
      <vt:lpstr>Interaction </vt:lpstr>
      <vt:lpstr>Slide 37</vt:lpstr>
      <vt:lpstr>Slide 38</vt:lpstr>
      <vt:lpstr>Social work defined</vt:lpstr>
      <vt:lpstr>Knowledge-base of social work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Social Work</dc:creator>
  <cp:lastModifiedBy>Imran</cp:lastModifiedBy>
  <cp:revision>68</cp:revision>
  <dcterms:created xsi:type="dcterms:W3CDTF">2008-09-17T06:02:01Z</dcterms:created>
  <dcterms:modified xsi:type="dcterms:W3CDTF">2015-09-15T05:32:46Z</dcterms:modified>
</cp:coreProperties>
</file>